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1" r:id="rId4"/>
    <p:sldId id="266" r:id="rId5"/>
    <p:sldId id="263" r:id="rId6"/>
    <p:sldId id="264" r:id="rId7"/>
    <p:sldId id="262" r:id="rId8"/>
    <p:sldId id="265" r:id="rId9"/>
    <p:sldId id="269" r:id="rId10"/>
    <p:sldId id="270" r:id="rId11"/>
    <p:sldId id="271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D20000"/>
    <a:srgbClr val="AC2A4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C814C-5B75-47DD-8761-E9D5BD7622A5}" type="datetimeFigureOut">
              <a:rPr lang="en-IN" smtClean="0"/>
              <a:pPr/>
              <a:t>27/02/2013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B14FC-1448-4DE3-88B5-D1DAA1A28AC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2766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01EC-63CD-4936-BD88-02E5F6A363A6}" type="datetime1">
              <a:rPr lang="en-IN" smtClean="0"/>
              <a:pPr/>
              <a:t>27/02/2013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JIMS / Social media and businss / Abhimanyu S.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1312-BB14-49C8-9254-227B3F76B22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8801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0BB2F-5AE8-4EA2-ABAB-91D8D7AF5144}" type="datetime1">
              <a:rPr lang="en-IN" smtClean="0"/>
              <a:pPr/>
              <a:t>27/02/2013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JIMS / Social media and businss / Abhimanyu S.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1312-BB14-49C8-9254-227B3F76B22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2265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97B6-5001-4B0A-A3C1-1BA67E35F339}" type="datetime1">
              <a:rPr lang="en-IN" smtClean="0"/>
              <a:pPr/>
              <a:t>27/02/2013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JIMS / Social media and businss / Abhimanyu S.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1312-BB14-49C8-9254-227B3F76B22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5964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0C19-A0DF-40C6-9279-36207D862AAE}" type="datetime1">
              <a:rPr lang="en-IN" smtClean="0"/>
              <a:pPr/>
              <a:t>27/02/2013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JIMS / Social media and businss / Abhimanyu S.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1312-BB14-49C8-9254-227B3F76B22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8254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B418-A6A4-482B-BCD3-3879104AC75B}" type="datetime1">
              <a:rPr lang="en-IN" smtClean="0"/>
              <a:pPr/>
              <a:t>27/02/2013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JIMS / Social media and businss / Abhimanyu S.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1312-BB14-49C8-9254-227B3F76B22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801898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770F-2177-48E6-9E09-906EFE16CEEE}" type="datetime1">
              <a:rPr lang="en-IN" smtClean="0"/>
              <a:pPr/>
              <a:t>27/02/2013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JIMS / Social media and businss / Abhimanyu S.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1312-BB14-49C8-9254-227B3F76B22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52369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A4A0-9461-466E-B038-E6976D681433}" type="datetime1">
              <a:rPr lang="en-IN" smtClean="0"/>
              <a:pPr/>
              <a:t>27/02/2013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JIMS / Social media and businss / Abhimanyu S.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1312-BB14-49C8-9254-227B3F76B22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16242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AB44-C4CB-4093-B866-4EAB129C9C23}" type="datetime1">
              <a:rPr lang="en-IN" smtClean="0"/>
              <a:pPr/>
              <a:t>27/02/2013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JIMS / Social media and businss / Abhimanyu S.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1312-BB14-49C8-9254-227B3F76B22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80565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DB1D4-F81C-43F7-AE13-2BE3B5B99CF5}" type="datetime1">
              <a:rPr lang="en-IN" smtClean="0"/>
              <a:pPr/>
              <a:t>27/02/2013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JIMS / Social media and businss / Abhimanyu S.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1312-BB14-49C8-9254-227B3F76B22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7149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030A-9148-4DD3-9EB0-DA13AE68B4D0}" type="datetime1">
              <a:rPr lang="en-IN" smtClean="0"/>
              <a:pPr/>
              <a:t>27/02/2013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JIMS / Social media and businss / Abhimanyu S.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1312-BB14-49C8-9254-227B3F76B22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46403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5581-7C46-43BD-8546-94826D855C89}" type="datetime1">
              <a:rPr lang="en-IN" smtClean="0"/>
              <a:pPr/>
              <a:t>27/02/2013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JIMS / Social media and businss / Abhimanyu S.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1312-BB14-49C8-9254-227B3F76B22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4258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30CE8-EE1E-427E-BA36-77008156D20E}" type="datetime1">
              <a:rPr lang="en-IN" smtClean="0"/>
              <a:pPr/>
              <a:t>27/02/2013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JIMS / Social media and businss / Abhimanyu S.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81312-BB14-49C8-9254-227B3F76B22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3763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C0066"/>
                </a:solidFill>
              </a:rPr>
              <a:t>Social media and businesses</a:t>
            </a:r>
            <a:endParaRPr lang="en-IN" dirty="0">
              <a:solidFill>
                <a:srgbClr val="CC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Abhimanyu</a:t>
            </a:r>
            <a:r>
              <a:rPr lang="en-US" dirty="0" smtClean="0">
                <a:solidFill>
                  <a:schemeClr val="tx1"/>
                </a:solidFill>
              </a:rPr>
              <a:t> Shankhdhar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358106"/>
            <a:ext cx="9144000" cy="499894"/>
          </a:xfrm>
          <a:prstGeom prst="rect">
            <a:avLst/>
          </a:prstGeom>
          <a:solidFill>
            <a:srgbClr val="AC2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9460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1450876"/>
            <a:ext cx="8784976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Important to differentiate between ROI and metrics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10000 hits to a website is a metric, not an ROI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Increase in customer satisfaction by 15 points is also not ROI</a:t>
            </a:r>
          </a:p>
          <a:p>
            <a:pPr lvl="1">
              <a:buFont typeface="Wingdings" pitchFamily="2" charset="2"/>
              <a:buChar char="v"/>
            </a:pPr>
            <a:endParaRPr lang="en-US" sz="2000" dirty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ROI = Benefits – Cost x 100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Cost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To measure benefits, conduct surveys and research post social media implementation and assess impact through questions like: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Did you attend our show / purchase our coupons / buy our shoes?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Where did you hear about us?</a:t>
            </a:r>
          </a:p>
          <a:p>
            <a:pPr lvl="1">
              <a:buFont typeface="Wingdings" pitchFamily="2" charset="2"/>
              <a:buChar char="v"/>
            </a:pPr>
            <a:endParaRPr lang="en-US" sz="2000" dirty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Use this data to calculate ROI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6358106"/>
            <a:ext cx="9144000" cy="499894"/>
          </a:xfrm>
          <a:prstGeom prst="rect">
            <a:avLst/>
          </a:prstGeom>
          <a:solidFill>
            <a:srgbClr val="AC2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96" y="6381328"/>
            <a:ext cx="3608040" cy="365125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JIMS / Social media and businss / Abhimanyu S.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smtClean="0">
                <a:solidFill>
                  <a:srgbClr val="CC0066"/>
                </a:solidFill>
              </a:rPr>
              <a:t>Social media and ROI – how?</a:t>
            </a:r>
            <a:endParaRPr lang="en-IN" sz="4000" dirty="0">
              <a:solidFill>
                <a:srgbClr val="CC0066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403648" y="3429000"/>
            <a:ext cx="18722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6914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1450876"/>
            <a:ext cx="8784976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Positive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Dell - $6.5 M in sales via Twitter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Old spice – Increase in sales by 107%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Jet Airways – Huge PR resulting into customer loyalty and repeat sales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Sea World San Antonio – 5800% ROI (using the ROI formula on </a:t>
            </a:r>
            <a:r>
              <a:rPr lang="en-US" sz="2000" dirty="0" err="1" smtClean="0"/>
              <a:t>prev</a:t>
            </a:r>
            <a:r>
              <a:rPr lang="en-US" sz="2000" dirty="0" smtClean="0"/>
              <a:t> page)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Negative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Dominos ‘dirty food’- Sales down by 30%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Gap logo change – Sales went down in two weeks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United Airlines ‘breaks guitars’ – $1.6 M losses in ticket sales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6358106"/>
            <a:ext cx="9144000" cy="499894"/>
          </a:xfrm>
          <a:prstGeom prst="rect">
            <a:avLst/>
          </a:prstGeom>
          <a:solidFill>
            <a:srgbClr val="AC2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96" y="6381328"/>
            <a:ext cx="3608040" cy="365125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JIMS / Social media and businss / Abhimanyu S.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6288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smtClean="0">
                <a:solidFill>
                  <a:srgbClr val="CC0066"/>
                </a:solidFill>
              </a:rPr>
              <a:t>Social media and ROI – examples</a:t>
            </a:r>
            <a:endParaRPr lang="en-IN" sz="4000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9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1450876"/>
            <a:ext cx="8784976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0" y="6358106"/>
            <a:ext cx="9144000" cy="499894"/>
          </a:xfrm>
          <a:prstGeom prst="rect">
            <a:avLst/>
          </a:prstGeom>
          <a:solidFill>
            <a:srgbClr val="AC2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96" y="6381328"/>
            <a:ext cx="3608040" cy="365125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JIMS / Social media and businss / Abhimanyu S.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6288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smtClean="0">
                <a:solidFill>
                  <a:srgbClr val="CC0066"/>
                </a:solidFill>
              </a:rPr>
              <a:t>Questions?</a:t>
            </a:r>
            <a:endParaRPr lang="en-IN" sz="4000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483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358106"/>
            <a:ext cx="9144000" cy="499894"/>
          </a:xfrm>
          <a:prstGeom prst="rect">
            <a:avLst/>
          </a:prstGeom>
          <a:solidFill>
            <a:srgbClr val="AC2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CC0066"/>
                </a:solidFill>
              </a:rPr>
              <a:t>Table of contents</a:t>
            </a:r>
            <a:endParaRPr lang="en-IN" sz="4000" dirty="0">
              <a:solidFill>
                <a:srgbClr val="CC006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556792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IN" sz="2400" dirty="0" smtClean="0"/>
              <a:t>The facilitator……………………………………………………..3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IN" sz="2400" dirty="0" smtClean="0"/>
              <a:t>Introduction </a:t>
            </a:r>
            <a:r>
              <a:rPr lang="en-IN" sz="2400" dirty="0"/>
              <a:t>to social </a:t>
            </a:r>
            <a:r>
              <a:rPr lang="en-IN" sz="2400" dirty="0" smtClean="0"/>
              <a:t>media…………………………......</a:t>
            </a:r>
            <a:r>
              <a:rPr lang="en-IN" sz="800" dirty="0" smtClean="0"/>
              <a:t>.</a:t>
            </a:r>
            <a:r>
              <a:rPr lang="en-IN" sz="2400" dirty="0" smtClean="0"/>
              <a:t>4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Social media &amp; business adoption………………………</a:t>
            </a:r>
            <a:r>
              <a:rPr lang="en-US" sz="800" dirty="0" smtClean="0"/>
              <a:t>.</a:t>
            </a:r>
            <a:r>
              <a:rPr lang="en-US" sz="2400" dirty="0" smtClean="0"/>
              <a:t>5</a:t>
            </a:r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Social media for business functions…………………….6</a:t>
            </a:r>
            <a:endParaRPr lang="en-IN" sz="24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IN" sz="2400" dirty="0" smtClean="0"/>
              <a:t>Social media for effective leadership….…..………….</a:t>
            </a:r>
            <a:r>
              <a:rPr lang="en-IN" sz="800" dirty="0" smtClean="0"/>
              <a:t>.</a:t>
            </a:r>
            <a:r>
              <a:rPr lang="en-IN" sz="2400" dirty="0" smtClean="0"/>
              <a:t>7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IN" sz="2400" dirty="0" smtClean="0"/>
              <a:t>Top social networks for business………….……….......8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IN" sz="2400" dirty="0" smtClean="0"/>
              <a:t>Blogging </a:t>
            </a:r>
            <a:r>
              <a:rPr lang="en-IN" sz="2400" dirty="0"/>
              <a:t>and content </a:t>
            </a:r>
            <a:r>
              <a:rPr lang="en-IN" sz="2400" dirty="0" smtClean="0"/>
              <a:t>marketing…………………………</a:t>
            </a:r>
            <a:r>
              <a:rPr lang="en-IN" sz="800" dirty="0" smtClean="0"/>
              <a:t>.</a:t>
            </a:r>
            <a:r>
              <a:rPr lang="en-IN" sz="2400" dirty="0" smtClean="0"/>
              <a:t>9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IN" sz="2400" dirty="0" smtClean="0"/>
              <a:t>Social </a:t>
            </a:r>
            <a:r>
              <a:rPr lang="en-IN" sz="2400" dirty="0"/>
              <a:t>media </a:t>
            </a:r>
            <a:r>
              <a:rPr lang="en-IN" sz="2400" dirty="0" smtClean="0"/>
              <a:t>and ROI – is it real?.………………………10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Social media and ROI – how?................................</a:t>
            </a:r>
            <a:r>
              <a:rPr lang="en-US" sz="800" dirty="0" smtClean="0"/>
              <a:t>.</a:t>
            </a:r>
            <a:r>
              <a:rPr lang="en-US" sz="2400" dirty="0" smtClean="0"/>
              <a:t>11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Social media ROI – some examples…………………….12</a:t>
            </a:r>
            <a:endParaRPr lang="en-IN" sz="24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IN" sz="2400" dirty="0" smtClean="0"/>
              <a:t>Questions………………………………………………………….</a:t>
            </a:r>
            <a:r>
              <a:rPr lang="en-IN" sz="800" dirty="0" smtClean="0"/>
              <a:t>..</a:t>
            </a:r>
            <a:r>
              <a:rPr lang="en-IN" sz="2400" dirty="0" smtClean="0"/>
              <a:t>13</a:t>
            </a:r>
            <a:endParaRPr lang="en-IN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96" y="6381328"/>
            <a:ext cx="3608040" cy="365125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JIMS / Social media and businss / Abhimanyu S.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7" name="AutoShape 4" descr="data:image/jpeg;base64,/9j/4AAQSkZJRgABAQAAAQABAAD/2wCEAAkGBhAQDxQUEBAVFRUUEBQVFBUUFA8UFhQVFRAVFBUUFBQXHCYeFxkjGRUUHy8gIycpLCwsFR4xNTAqNSYrLCkBCQoKDgwOGg8PGikiHyUpLCwpLCksKSksLCkpKSksKSwsKSwsKSwsLCkpKSkpKSwsKSwsLCwpKSwpKSwpKSwsKf/AABEIANsA5wMBIgACEQEDEQH/xAAcAAEAAQUBAQAAAAAAAAAAAAAABgEDBAUHAgj/xABIEAABAwEEBgYHBAcFCQAAAAABAAIDEQQFITEGEkFRYXEHMoGRobETIlJicsHRQpLS4RcjM0NTgsIUNHOiskRUY4OTo8Pw8f/EABoBAAIDAQEAAAAAAAAAAAAAAAAEAgMFAQb/xAArEQACAgEDAgYCAgMBAAAAAAAAAQIDEQQSMSFBBRMiMlFhFJFxgTNCUhX/2gAMAwEAAhEDEQA/AO4oiIAIiIAIiIAIipVAAqjngDE0HFa29L9jhw6z/ZBy+I7FFbdeksx9d2GxowaOzb2rjeC+uiU+vYktt0nhZgyrzw6v3votLadJp39Uhg90VPeVqUUMsdhp4R+y7Lanv6z3HmSVaRFwvSS4CIiALkVpezqvcORIWxs2kk7MyHj3hj3hapEZISrjLlEtselMT8HgsO84t79natzHIHCoIIORFDVc5WTYrxkhNWOpvGYPMKSkLT0q5idARai6tIGTUa71X7th+E/JbYFTEpRcXhlUREEQiIgAiIgAiIgAiIgAiIgAiKhQAqo7fekOrVkJxyc7dwbx4qukV96tYozj9tw2e6OKjCi2OUUZ9UipNcSqIigPhERB0IiIAIiIAIiIAIiIAKRXLpERRkxwyDzs4O+veo6iE8FdlamsM6QCqqL6O33QiKQ4ZMJ2e6eG5SeqsTyZVkHB4ZVERdIBERABERABERABERAFKrWX5enoY8Ou7BvDeexbJzqCpUDvW3GaUu2ZN4AZfXtXGy+ivfIxSa4naqIirNQIityWhjes9o5uaPNGDpcRYj72gGcre+vkqNveA5St8R5ru1ncMzEVqO0sd1XtPJzT5FXVzBwIiIAIvEk7G9Z7Rzc0eax33tAM5W9hr5LmUdUW+xlosNt8QHKVviPMK/Ha43GjZGk7g5pPcCuZR1wkuxdREUiIUx0evX0rNVx9dufvDYVDlkWC2GGRrxsOI3jaF1PBRdXvidBReIpQ5oINQRUcivasMoIiIAIiIAIiIAIiogDUaTW3Uh1Rm807M3fTtUOW00uvBolOs4BsbQK8Tie3IU4KCXjpG9+EXqt3/aP4fNc2uTNbS1PYb22XnFF13Y+yMXd2ztWltWlDz+zYGje7E92Q8VoyUV0akh5VpcmRPeMr+tI49tB3DBY9EV2y2R8rwyNhc5xoGtFSVZhIs6ItLKsF1zTu1YYnPPugkDmch2lT/R7oxY0B9sOsc/RtJ1R8Thi7soOanVmsrI2hsbGtaMmtAAHYFBz+DPt10Y9ILJy6wdF1qfjK+OIbsXu7hh4qRWHo1bHnbJuTdVo7jVTRVVbk2IS1Vsu5oW6IwgU13k7yW18BRau3dHQkytkw4HUp3NAUyRVuKfJCOosi8pnK7f0WWlmMUkcnA1jd41HioveNzWizGk0TmcSPVPJwwPeu+K1NC17S17Q4HMEAg8wVTKhPgeq8Tsj7up89oun6QdGcUgLrKfRvz1DX0Z5bWeXBc4t93ywSFkzCxw2HzByI4hKzrcDa0+rrv45+DzDbJGdR7hyJp3LZWbSaVvXAePunvGHgtOiipNF0q4y5RMrHfUMuAdqn2XYHsORWcufrZ3ff0kVA7127icR8J+WXJXxt+RSzS94nWNFbZrRlhzYcPhP518FvQoFolezHTNLHVDvVcNoJyBHMBT0FNxeUee1NeyxlURFIXCIiACIiAKFY9strY21Oewb16tdqbG0uPYN53KK3hbHOD3uOTXHlQE0Cott29FyXVVb314Ob37er7RO97jUa7tUDICuFOymK16VRaCWEehiklhBEVyCB0j2sYCXOcGtAzJJoAunW8IyLpuqW1SiOJtXHbsaNrnHYF2LRrRaGxR0YNZ5HryEYu4Dc3h5rxonoyyxQBuBkdQyP3n2R7o2d+1b1USlkw9TqXY8LgURVVFWJhVWtvXSCzWUfr5WtOxubjyaMVFbZ0rwtNIoHv4uLWDuxKi5xXLL69PZZ7YsndUqua/palr/dWU/xHfhWZZOliIn9bZ3t4sc1/gaKPmw+S16G9f6k/VKLU3TpRZbVhDMC72DVr/unHuW2qppp8CsouLxJYFFq7/0dhtkerKMR1XjrMO8H5ZFbVF1rIRk4vKOEX9cMtjmMco4tcK6r27x8xs89au56RaPx2yAxvwObHbWOpgRw3jaFxO32F8Ero5BRzHUI+Y3gjHtSFte1nptFq/Pjh8osIiKo0C/Yba+GRr2OILSDUcDWhG0LuN1Xq2Zu51K03jeFwddKui0O9DE8Gh9Gw146oVldjgZXiNKmk+5PgqrBuy8BK3c4dYfMcFnLQTTWUedaaeGERF04FRxVVq77teq3VGbs+ShOajHJKMdzway8bb6V/ujBv1Wtt/7GT/Cf/oKvq3aGazHDe1w72kLJUnKeX8mnBKOEjlgRKIvRI1Aug9GGj9S61PGRLIq78nv/AKe9QKzwOke1jRVznBrRxcaDxXerru9sEEcTMmMDedBie01PaoTeFgz9dbtjtXcygqqiKgxihK55pb0iEExWMjDB02Bx3R/i7t6u9I+lRYP7NC6jiKyuGYaRgwcSMTwpvXNktbbjoja0GhUl5ln9I9yzOe4ue4ucTUkkknmTmvCIlDdSS6IIiIOlWuINQaEZEZjkpvot0ivjIjtZL2ZCTNzPi9occ+ag6KUZuL6FF2nhdHEkfQsMrXtDmkEEAgg1BByIKuLlnR5pWYZBZ5Xfq3mkZP2HnZ8JPjzXUgU/CaksnltRRKie1gqB9Juj2vGLSwetHRslNrCcD2E9x4KeqzarO2RjmOFWuaWkbwRQrso7lgjRa6pqaPnxFlXnYTBPJE7Njy3mAcD2ih7VirNax0PYRkpJNBdEuX+7Rf4Tf9K52ukXZHqwRA7ImD/KFwT1vtRn2S1GN4cO0bxtCl0Ewe0OacCKqFrc6P2yhMZ24t57R80xRPD2swtRDK3I36IETwkUKi1utGvITsrQchkpBeM+pE48KDmcFF0jqp8RGtPHlhERIjZzC8YPRzSN9mRw7NbDwosdb3TKyalp1tkjQe0eqfke1aJeiqlugmaUHlIkvR7YfS3hHUYRh0naBRvi4dy7HRc06JoKyzv9mNjfvOcf6AumKE+TE1ss24+ChWNeNrEMT5CCdRjnUGJNBWgHFZSoQqxNcnz7bLU+WR75D67nFzuZNVZX0BabuhkFJImO+JrXeYWrtGhFgfnZmD4dZvkUq9O/k3YeKxSw4nE0XXJejKwHJsjeUjv6qrGd0VWTZLMP5ovwKHkSGF4pS/k5Yi6j+iizfxpf+3+FB0U2X+NN3xfgXPIkd/8ASo+zlyLq8fRbYxm+Y83tHk0LLh6Orvb+6LvifIfCq75EiL8UpXCZx0GnBdv0SvY2qxxSO61NV/FzcCe3A9qvWTRmxxfs7NGCMjqNJHImpWyDaZK+utw7mZrNZHUJYjjB6VCqqiuM45P0n2HUtrXj97ED/Mw6p8NVQ9dI6WofUs7tz3t72g/Jc3SFyxJnqtBPdRE9wxazmtH2nAd5oumtbQU3YdygmjFl17S3cyrz2YDxIU8VLKtZLMkgvcMpa4OGYNQvCLnAi1noTSGUOaHDIgHvRa/R+fWip7Jp2HEItSMsrJlSW1tHm/5KMaN7q9w/NaNbbSB3rMHAnxC1KzdQ8zY7QsQCIioLjSaXWD0ln1gPWjOt/Lk4eR7FA11ZzQRQ4gihG8blze+rtNnmcz7ObDvacu7LsWrorMrYxuiXYm3RJ/tP/K/8i6KuYdFFopPMz2omu+4+n9a6emZ8mTq1i1lCqKpUW6RGSiyekhe5ropGuqwlp1TVpy5g9irbwslFcN8lH5JTVFxqx9INvj/eh43SNa7xFD4rdWbpZlH7SzNPwPc3wIKqV0GOz8OvjwsnS0UIh6VrMevDK3l6Nw86+Cy4+kywHN0g5xuU/Mj8lD0ty5iyWqijH6R7v/iu/wCnJ9F5d0k3ePtvPKN67vj8kfx7f+X+iUoohJ0oWEZCU/yU8ysObpYgHUs8h+Ixt8iVzzIruSWkufEWTtKrmVp6V5j+zs7G/E5zvKi0ts0+t8v77UG6NrW+OJ8VB3RQxDw2+XKwditNrjjbrSPa0Da4ho7yovevSVZIqiKszvcwb2vPyBXKbRanyGsj3PO9zi4+K8MjLiA0Ek5AAknsVTvb4Q7X4XCPWyRutJNLp7dQPDWsaata0baUqXHEnwWjWbbrmngax00ZYH11Q6gcaUqdXMZ7Vbu6wmaVrG7TidzRiT3JeTbfU1K1XCHo4JTofYdWIyEYyHD4W/U17gt+vEUQa0NaKAAADgBQL2oGRZPfJsIiIKzb6OSUe4b2g9x/NFj3G6k45O8lVPUy9Jn3x9ZlaQddvw/NatbbSBuLDwI8lqUlf/kYzT7EERFSWhanSO5/7RF6o9dlSzjvb2+YC2yKUJuEsokm08og+g9u9BeEVcA5xjdw1xQV/m1V2oLk2k9wmvp4R6wxeBnUfbA3710bR69harNHKM3NGtwcMHDvqtlWKyO5C+sW5qaNmse22Rssb43irXtLSOBFFfCFAgnjqcCva7X2ad8T82OpXePsuHAihWIuuadaJf2uP0kQ/XRg099ueoTv3HnvXJXsLSQQQQSCCCCCMwRsKz7IbGer0epV8PtcnlERVjoREQAREQBesdkfLI2Ngq57g0DiSp7Z+ib+JauxsfzLvksvo+0RMI/tE7aSOFI2nNjSOsRscfAcyp0E3XSsZkef1mvlv21PoiJWLoysTOvryH3nUHc2ikNhuiCAUhhYz4WgHtOZWarNptDY2Oe80a1pc47gBUq9RUeDMndZZ7m2cu6Ubbr2tkY/dRY/E863kG96u6M3R6GPWePXeMfdbmG89p7NysXdYXWm0Ptcwwe8ujaf8pPAClN9KqQrPslmTZtOWyqNS/sIiKsXCIiAM25/2zeTv9JVFcuJlZxwafKiJulekRvfqNpf0dYwdzvMf/FoVKrdDrxuHDDmMQoqqdVHEslmneVgIiJUYCIiACv6PatnlcAaRyuB1djZMBVu4OwBG8DirC8Tx6zHN3gj6KyuxweUclHcsMmYKqo9otpD6dvo5DSVgoa/aAw1ue9SELUhNTWUZ04OD2sUUW0q0FitlXsIjmp1qeq/cHj5jHmpUqEKTSksM7XZKuW6Lwzg17XFaLK6k8Zbudm13wuy+awF9CzQteKOaHA5ggEHmCo/bej+wS4+h1CdsbnM8Bh4JaWn+DYq8VWMWL9HGkXVv0WWP25vvM/AsyydHdgjxMRef+I9xHcKDwUPIkMPxSlcJnJ7vuya0O1YY3PPAYDmch2rpOinR6yAiW00fIMWtGLGHf7zuOXmpfZrJHG3VjY1jRsaAB3BXqK+FKj1M3UeITtW2PRABFVUVxmiqj+k87ZG+hrUVBkG8DENPA4EjbyKytIL+bZY65vdgxu87zwCi9jLizWeaueS9xO0ux8qJW65L0Lkboqb9b4L6IiTHAiIgAiIgDc6Nxes924Ad5r8gizbig1YQdriT2ZDw80WlUsRRmWvM2bFRi87PqSEbDiO386qULX3xZNdlRm3HmNoUL4bonaZ7ZEdREWWaAREQAREQBHb0Y6GcPYS0k6zSNjtv/vFTDR3Stk4DJKNl7g/4ePBaW9bH6WMgdYYt57u36KLKELpUyyuC91Rvh15R2Wq9Bc9ubTaWKjZgZG76+uO37Xapld1+wTj9XICfZODh/KcVrVaiFi6MyrdPOvlGwRUqiYKCqKiIAqioSsO33xDAKyyNbwzceTRiuNpdWdSbeEZhWlv/SWOzCnWkIwYDlxcdgUevjTp76ts41B7ZprHkMm+Kir3kkkkknEk4kneSs6/WpdK/wBmjRom+tnT6M0zSWqesjqlxx3Bo2AbB9VIVrblsmq3WObsuA/P6LZJatPGXyxqxrO1cIIiK0qCIiACuWaAveGjaafU9ytre6P2OgMhGeDeW0qyuO6WCuye2OTcxsAAAyAoFRewi0zMCoVVUKAI7eth9G6o6rj3HcsBS2aAPaQ4YFRq22N0TqHLYd4+qzb6dr3LgdpsysMx0REqMBERABR+/Lv1Xa7Rg448Dv5FSBeZIw4EEVBFCFCUdywWVz2PJDEBWZeV3GJ29p6p+R4rDSrTTNBNSWTaWTSa1xdWZxG59Hj/ADYraRaf2gdaON3LWb8youitjqLI8Mplp6pcxJd+kR/+7t++78Ksy9IE56sbG89Z30UXRTert+SC0lS7G1telNrkzlIG5gDfEY+K1bnEmpNTvOJ71RFRKcpcsvjXGPtQWXdti9I/HqjP6K1ZbK6R1G9p2Ab1JLPZxG0NbkPE7yrKq9zyyFtm1YRdCIidEgiIgAiK5Z7O6Rwa0Ynw4ldSycbwssu3fYjK+mwYuO4fVS1kYAAGAAwViw2JsTKDtO8rJWhVXsRnW2b2ERFcVBERABWbRZmvbRw/LiFeVFxrIcEYttgdEccW7D9dxWKpg+MEUIqDvWnttx7Y/un5FIW6ZrrEcrv7SNOi9PYWmhBB3FeUnjAyEREAeJoWvaWuFQVG7xup0RqMWb93B31UnQiuahKCkWwscWQpFvbdcIOMWB9k5dh2LSywuYaOBB4paUXEdhYpcHhEVWtJNAKncFEmUWRY7C6U4YDadg/NZtjuQnGTAeyM+07FuGMDRQCgGwK+FLfVlE7kuiLdlsrY20b2naTvKvIibSwKN5CIi6cCIBXJbWw3E52MnqjdtP0U4wcuCEpqK6mDZLG+V1Gjmdg5qTWCwNibQZ7TtKvQWdrG0aKAK6nq6lD+RGy1z/gIiK4pCIiACIiACIiACoqogCzPZmvFHNBWtnuAfYdTgcfFbhFXKuMuUSjOUeCMS3VK37FeWKxnRkZgjmCFMFSiXekj2ZctQ+5DkUudE05tHcFQQt9kdwUPxfsn+T9EUawnIE8gSrpuV8oo6Ko96g88e5SoBVUlpI92R/Jl2IcdAGnH0hHu5j72aqNHXxdWMc24k89qmCKf4ta4QflWd2Qp8Lm5tI5gheKqb0Xh0LTm0dwUXpvsktT9ELVWsJyBPKpUzEDPZHcF61Qhab7B6n6IpDdUzsmEc8PNZ9n0cP7x/Y36lb5FZGiKK5XyZjWawRx9VtOOZ71kAKqK9JLgpbzyERF04EREAERE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8" name="AutoShape 6" descr="data:image/jpeg;base64,/9j/4AAQSkZJRgABAQAAAQABAAD/2wCEAAkGBhAQDxQUEBAVFRUUEBQVFBUUFA8UFhQVFRAVFBUUFBQXHCYeFxkjGRUUHy8gIycpLCwsFR4xNTAqNSYrLCkBCQoKDgwOGg8PGikiHyUpLCwpLCksKSksLCkpKSksKSwsKSwsKSwsLCkpKSkpKSwsKSwsLCwpKSwpKSwpKSwsKf/AABEIANsA5wMBIgACEQEDEQH/xAAcAAEAAQUBAQAAAAAAAAAAAAAABgEDBAUHAgj/xABIEAABAwEEBgYHBAcFCQAAAAABAAIDEQQFITEGEkFRYXEHMoGRobETIlJicsHRQpLS4RcjM0NTgsIUNHOiskRUY4OTo8Pw8f/EABoBAAIDAQEAAAAAAAAAAAAAAAAEAgMFAQb/xAArEQACAgEDAgYCAgMBAAAAAAAAAQIDEQQSMSFBBRMiMlFhFJFxgTNCUhX/2gAMAwEAAhEDEQA/AO4oiIAIiIAIiIAIipVAAqjngDE0HFa29L9jhw6z/ZBy+I7FFbdeksx9d2GxowaOzb2rjeC+uiU+vYktt0nhZgyrzw6v3votLadJp39Uhg90VPeVqUUMsdhp4R+y7Lanv6z3HmSVaRFwvSS4CIiALkVpezqvcORIWxs2kk7MyHj3hj3hapEZISrjLlEtselMT8HgsO84t79natzHIHCoIIORFDVc5WTYrxkhNWOpvGYPMKSkLT0q5idARai6tIGTUa71X7th+E/JbYFTEpRcXhlUREEQiIgAiIgAiIgAiIgAiIgAiKhQAqo7fekOrVkJxyc7dwbx4qukV96tYozj9tw2e6OKjCi2OUUZ9UipNcSqIigPhERB0IiIAIiIAIiIAIiIAKRXLpERRkxwyDzs4O+veo6iE8FdlamsM6QCqqL6O33QiKQ4ZMJ2e6eG5SeqsTyZVkHB4ZVERdIBERABERABERABERAFKrWX5enoY8Ou7BvDeexbJzqCpUDvW3GaUu2ZN4AZfXtXGy+ivfIxSa4naqIirNQIityWhjes9o5uaPNGDpcRYj72gGcre+vkqNveA5St8R5ru1ncMzEVqO0sd1XtPJzT5FXVzBwIiIAIvEk7G9Z7Rzc0eax33tAM5W9hr5LmUdUW+xlosNt8QHKVviPMK/Ha43GjZGk7g5pPcCuZR1wkuxdREUiIUx0evX0rNVx9dufvDYVDlkWC2GGRrxsOI3jaF1PBRdXvidBReIpQ5oINQRUcivasMoIiIAIiIAIiIAIiogDUaTW3Uh1Rm807M3fTtUOW00uvBolOs4BsbQK8Tie3IU4KCXjpG9+EXqt3/aP4fNc2uTNbS1PYb22XnFF13Y+yMXd2ztWltWlDz+zYGje7E92Q8VoyUV0akh5VpcmRPeMr+tI49tB3DBY9EV2y2R8rwyNhc5xoGtFSVZhIs6ItLKsF1zTu1YYnPPugkDmch2lT/R7oxY0B9sOsc/RtJ1R8Thi7soOanVmsrI2hsbGtaMmtAAHYFBz+DPt10Y9ILJy6wdF1qfjK+OIbsXu7hh4qRWHo1bHnbJuTdVo7jVTRVVbk2IS1Vsu5oW6IwgU13k7yW18BRau3dHQkytkw4HUp3NAUyRVuKfJCOosi8pnK7f0WWlmMUkcnA1jd41HioveNzWizGk0TmcSPVPJwwPeu+K1NC17S17Q4HMEAg8wVTKhPgeq8Tsj7up89oun6QdGcUgLrKfRvz1DX0Z5bWeXBc4t93ywSFkzCxw2HzByI4hKzrcDa0+rrv45+DzDbJGdR7hyJp3LZWbSaVvXAePunvGHgtOiipNF0q4y5RMrHfUMuAdqn2XYHsORWcufrZ3ff0kVA7127icR8J+WXJXxt+RSzS94nWNFbZrRlhzYcPhP518FvQoFolezHTNLHVDvVcNoJyBHMBT0FNxeUee1NeyxlURFIXCIiACIiAKFY9strY21Oewb16tdqbG0uPYN53KK3hbHOD3uOTXHlQE0Cott29FyXVVb314Ob37er7RO97jUa7tUDICuFOymK16VRaCWEehiklhBEVyCB0j2sYCXOcGtAzJJoAunW8IyLpuqW1SiOJtXHbsaNrnHYF2LRrRaGxR0YNZ5HryEYu4Dc3h5rxonoyyxQBuBkdQyP3n2R7o2d+1b1USlkw9TqXY8LgURVVFWJhVWtvXSCzWUfr5WtOxubjyaMVFbZ0rwtNIoHv4uLWDuxKi5xXLL69PZZ7YsndUqua/palr/dWU/xHfhWZZOliIn9bZ3t4sc1/gaKPmw+S16G9f6k/VKLU3TpRZbVhDMC72DVr/unHuW2qppp8CsouLxJYFFq7/0dhtkerKMR1XjrMO8H5ZFbVF1rIRk4vKOEX9cMtjmMco4tcK6r27x8xs89au56RaPx2yAxvwObHbWOpgRw3jaFxO32F8Ero5BRzHUI+Y3gjHtSFte1nptFq/Pjh8osIiKo0C/Yba+GRr2OILSDUcDWhG0LuN1Xq2Zu51K03jeFwddKui0O9DE8Gh9Gw146oVldjgZXiNKmk+5PgqrBuy8BK3c4dYfMcFnLQTTWUedaaeGERF04FRxVVq77teq3VGbs+ShOajHJKMdzway8bb6V/ujBv1Wtt/7GT/Cf/oKvq3aGazHDe1w72kLJUnKeX8mnBKOEjlgRKIvRI1Aug9GGj9S61PGRLIq78nv/AKe9QKzwOke1jRVznBrRxcaDxXerru9sEEcTMmMDedBie01PaoTeFgz9dbtjtXcygqqiKgxihK55pb0iEExWMjDB02Bx3R/i7t6u9I+lRYP7NC6jiKyuGYaRgwcSMTwpvXNktbbjoja0GhUl5ln9I9yzOe4ue4ucTUkkknmTmvCIlDdSS6IIiIOlWuINQaEZEZjkpvot0ivjIjtZL2ZCTNzPi9occ+ag6KUZuL6FF2nhdHEkfQsMrXtDmkEEAgg1BByIKuLlnR5pWYZBZ5Xfq3mkZP2HnZ8JPjzXUgU/CaksnltRRKie1gqB9Juj2vGLSwetHRslNrCcD2E9x4KeqzarO2RjmOFWuaWkbwRQrso7lgjRa6pqaPnxFlXnYTBPJE7Njy3mAcD2ih7VirNax0PYRkpJNBdEuX+7Rf4Tf9K52ukXZHqwRA7ImD/KFwT1vtRn2S1GN4cO0bxtCl0Ewe0OacCKqFrc6P2yhMZ24t57R80xRPD2swtRDK3I36IETwkUKi1utGvITsrQchkpBeM+pE48KDmcFF0jqp8RGtPHlhERIjZzC8YPRzSN9mRw7NbDwosdb3TKyalp1tkjQe0eqfke1aJeiqlugmaUHlIkvR7YfS3hHUYRh0naBRvi4dy7HRc06JoKyzv9mNjfvOcf6AumKE+TE1ss24+ChWNeNrEMT5CCdRjnUGJNBWgHFZSoQqxNcnz7bLU+WR75D67nFzuZNVZX0BabuhkFJImO+JrXeYWrtGhFgfnZmD4dZvkUq9O/k3YeKxSw4nE0XXJejKwHJsjeUjv6qrGd0VWTZLMP5ovwKHkSGF4pS/k5Yi6j+iizfxpf+3+FB0U2X+NN3xfgXPIkd/8ASo+zlyLq8fRbYxm+Y83tHk0LLh6Orvb+6LvifIfCq75EiL8UpXCZx0GnBdv0SvY2qxxSO61NV/FzcCe3A9qvWTRmxxfs7NGCMjqNJHImpWyDaZK+utw7mZrNZHUJYjjB6VCqqiuM45P0n2HUtrXj97ED/Mw6p8NVQ9dI6WofUs7tz3t72g/Jc3SFyxJnqtBPdRE9wxazmtH2nAd5oumtbQU3YdygmjFl17S3cyrz2YDxIU8VLKtZLMkgvcMpa4OGYNQvCLnAi1noTSGUOaHDIgHvRa/R+fWip7Jp2HEItSMsrJlSW1tHm/5KMaN7q9w/NaNbbSB3rMHAnxC1KzdQ8zY7QsQCIioLjSaXWD0ln1gPWjOt/Lk4eR7FA11ZzQRQ4gihG8blze+rtNnmcz7ObDvacu7LsWrorMrYxuiXYm3RJ/tP/K/8i6KuYdFFopPMz2omu+4+n9a6emZ8mTq1i1lCqKpUW6RGSiyekhe5ropGuqwlp1TVpy5g9irbwslFcN8lH5JTVFxqx9INvj/eh43SNa7xFD4rdWbpZlH7SzNPwPc3wIKqV0GOz8OvjwsnS0UIh6VrMevDK3l6Nw86+Cy4+kywHN0g5xuU/Mj8lD0ty5iyWqijH6R7v/iu/wCnJ9F5d0k3ePtvPKN67vj8kfx7f+X+iUoohJ0oWEZCU/yU8ysObpYgHUs8h+Ixt8iVzzIruSWkufEWTtKrmVp6V5j+zs7G/E5zvKi0ts0+t8v77UG6NrW+OJ8VB3RQxDw2+XKwditNrjjbrSPa0Da4ho7yovevSVZIqiKszvcwb2vPyBXKbRanyGsj3PO9zi4+K8MjLiA0Ek5AAknsVTvb4Q7X4XCPWyRutJNLp7dQPDWsaata0baUqXHEnwWjWbbrmngax00ZYH11Q6gcaUqdXMZ7Vbu6wmaVrG7TidzRiT3JeTbfU1K1XCHo4JTofYdWIyEYyHD4W/U17gt+vEUQa0NaKAAADgBQL2oGRZPfJsIiIKzb6OSUe4b2g9x/NFj3G6k45O8lVPUy9Jn3x9ZlaQddvw/NatbbSBuLDwI8lqUlf/kYzT7EERFSWhanSO5/7RF6o9dlSzjvb2+YC2yKUJuEsokm08og+g9u9BeEVcA5xjdw1xQV/m1V2oLk2k9wmvp4R6wxeBnUfbA3710bR69harNHKM3NGtwcMHDvqtlWKyO5C+sW5qaNmse22Rssb43irXtLSOBFFfCFAgnjqcCva7X2ad8T82OpXePsuHAihWIuuadaJf2uP0kQ/XRg099ueoTv3HnvXJXsLSQQQQSCCCCCMwRsKz7IbGer0epV8PtcnlERVjoREQAREQBesdkfLI2Ngq57g0DiSp7Z+ib+JauxsfzLvksvo+0RMI/tE7aSOFI2nNjSOsRscfAcyp0E3XSsZkef1mvlv21PoiJWLoysTOvryH3nUHc2ikNhuiCAUhhYz4WgHtOZWarNptDY2Oe80a1pc47gBUq9RUeDMndZZ7m2cu6Ubbr2tkY/dRY/E863kG96u6M3R6GPWePXeMfdbmG89p7NysXdYXWm0Ptcwwe8ujaf8pPAClN9KqQrPslmTZtOWyqNS/sIiKsXCIiAM25/2zeTv9JVFcuJlZxwafKiJulekRvfqNpf0dYwdzvMf/FoVKrdDrxuHDDmMQoqqdVHEslmneVgIiJUYCIiACv6PatnlcAaRyuB1djZMBVu4OwBG8DirC8Tx6zHN3gj6KyuxweUclHcsMmYKqo9otpD6dvo5DSVgoa/aAw1ue9SELUhNTWUZ04OD2sUUW0q0FitlXsIjmp1qeq/cHj5jHmpUqEKTSksM7XZKuW6Lwzg17XFaLK6k8Zbudm13wuy+awF9CzQteKOaHA5ggEHmCo/bej+wS4+h1CdsbnM8Bh4JaWn+DYq8VWMWL9HGkXVv0WWP25vvM/AsyydHdgjxMRef+I9xHcKDwUPIkMPxSlcJnJ7vuya0O1YY3PPAYDmch2rpOinR6yAiW00fIMWtGLGHf7zuOXmpfZrJHG3VjY1jRsaAB3BXqK+FKj1M3UeITtW2PRABFVUVxmiqj+k87ZG+hrUVBkG8DENPA4EjbyKytIL+bZY65vdgxu87zwCi9jLizWeaueS9xO0ux8qJW65L0Lkboqb9b4L6IiTHAiIgAiIgDc6Nxes924Ad5r8gizbig1YQdriT2ZDw80WlUsRRmWvM2bFRi87PqSEbDiO386qULX3xZNdlRm3HmNoUL4bonaZ7ZEdREWWaAREQAREQBHb0Y6GcPYS0k6zSNjtv/vFTDR3Stk4DJKNl7g/4ePBaW9bH6WMgdYYt57u36KLKELpUyyuC91Rvh15R2Wq9Bc9ubTaWKjZgZG76+uO37Xapld1+wTj9XICfZODh/KcVrVaiFi6MyrdPOvlGwRUqiYKCqKiIAqioSsO33xDAKyyNbwzceTRiuNpdWdSbeEZhWlv/SWOzCnWkIwYDlxcdgUevjTp76ts41B7ZprHkMm+Kir3kkkkknEk4kneSs6/WpdK/wBmjRom+tnT6M0zSWqesjqlxx3Bo2AbB9VIVrblsmq3WObsuA/P6LZJatPGXyxqxrO1cIIiK0qCIiACuWaAveGjaafU9ytre6P2OgMhGeDeW0qyuO6WCuye2OTcxsAAAyAoFRewi0zMCoVVUKAI7eth9G6o6rj3HcsBS2aAPaQ4YFRq22N0TqHLYd4+qzb6dr3LgdpsysMx0REqMBERABR+/Lv1Xa7Rg448Dv5FSBeZIw4EEVBFCFCUdywWVz2PJDEBWZeV3GJ29p6p+R4rDSrTTNBNSWTaWTSa1xdWZxG59Hj/ADYraRaf2gdaON3LWb8youitjqLI8Mplp6pcxJd+kR/+7t++78Ksy9IE56sbG89Z30UXRTert+SC0lS7G1telNrkzlIG5gDfEY+K1bnEmpNTvOJ71RFRKcpcsvjXGPtQWXdti9I/HqjP6K1ZbK6R1G9p2Ab1JLPZxG0NbkPE7yrKq9zyyFtm1YRdCIidEgiIgAiK5Z7O6Rwa0Ynw4ldSycbwssu3fYjK+mwYuO4fVS1kYAAGAAwViw2JsTKDtO8rJWhVXsRnW2b2ERFcVBERABWbRZmvbRw/LiFeVFxrIcEYttgdEccW7D9dxWKpg+MEUIqDvWnttx7Y/un5FIW6ZrrEcrv7SNOi9PYWmhBB3FeUnjAyEREAeJoWvaWuFQVG7xup0RqMWb93B31UnQiuahKCkWwscWQpFvbdcIOMWB9k5dh2LSywuYaOBB4paUXEdhYpcHhEVWtJNAKncFEmUWRY7C6U4YDadg/NZtjuQnGTAeyM+07FuGMDRQCgGwK+FLfVlE7kuiLdlsrY20b2naTvKvIibSwKN5CIi6cCIBXJbWw3E52MnqjdtP0U4wcuCEpqK6mDZLG+V1Gjmdg5qTWCwNibQZ7TtKvQWdrG0aKAK6nq6lD+RGy1z/gIiK4pCIiACIiACIiACoqogCzPZmvFHNBWtnuAfYdTgcfFbhFXKuMuUSjOUeCMS3VK37FeWKxnRkZgjmCFMFSiXekj2ZctQ+5DkUudE05tHcFQQt9kdwUPxfsn+T9EUawnIE8gSrpuV8oo6Ko96g88e5SoBVUlpI92R/Jl2IcdAGnH0hHu5j72aqNHXxdWMc24k89qmCKf4ta4QflWd2Qp8Lm5tI5gheKqb0Xh0LTm0dwUXpvsktT9ELVWsJyBPKpUzEDPZHcF61Qhab7B6n6IpDdUzsmEc8PNZ9n0cP7x/Y36lb5FZGiKK5XyZjWawRx9VtOOZ71kAKqK9JLgpbzyERF04EREAERE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4101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1450876"/>
            <a:ext cx="878497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&lt;</a:t>
            </a:r>
            <a:r>
              <a:rPr lang="en-US" sz="2400" dirty="0" smtClean="0"/>
              <a:t>Start with video&gt;</a:t>
            </a:r>
          </a:p>
          <a:p>
            <a:pPr marL="0" indent="0">
              <a:buNone/>
            </a:pPr>
            <a:r>
              <a:rPr lang="en-US" sz="2400" dirty="0" smtClean="0"/>
              <a:t>Some other important facts for businesses: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36% of all social media users have posted about a brand or product at some point of time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61% of all social media users are willing to give feedback about brands on social networks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42% of social media users have had at least one direct conversation with a brand on social networks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85% of users were never contacted by a company or brand despite posting a negative review about it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82% of these people stopped doing business with the brand in question as a result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0" y="6358106"/>
            <a:ext cx="9144000" cy="499894"/>
          </a:xfrm>
          <a:prstGeom prst="rect">
            <a:avLst/>
          </a:prstGeom>
          <a:solidFill>
            <a:srgbClr val="AC2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96" y="6381328"/>
            <a:ext cx="3608040" cy="365125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JIMS / Social media and businss / Abhimanyu S.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CC0066"/>
                </a:solidFill>
              </a:rPr>
              <a:t>Introduction to social media</a:t>
            </a:r>
            <a:endParaRPr lang="en-IN" sz="4000" dirty="0">
              <a:solidFill>
                <a:srgbClr val="CC0066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236296" y="6103404"/>
            <a:ext cx="1944216" cy="277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/>
              <a:t>Source: </a:t>
            </a:r>
            <a:r>
              <a:rPr lang="en-US" sz="1200" dirty="0" err="1" smtClean="0"/>
              <a:t>InSites</a:t>
            </a:r>
            <a:r>
              <a:rPr lang="en-US" sz="1200" dirty="0" smtClean="0"/>
              <a:t> Study 2012</a:t>
            </a:r>
            <a:endParaRPr lang="en-IN" sz="1200" dirty="0"/>
          </a:p>
        </p:txBody>
      </p:sp>
    </p:spTree>
    <p:extLst>
      <p:ext uri="{BB962C8B-B14F-4D97-AF65-F5344CB8AC3E}">
        <p14:creationId xmlns="" xmlns:p14="http://schemas.microsoft.com/office/powerpoint/2010/main" val="262079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52736"/>
            <a:ext cx="8054089" cy="36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0" y="6358106"/>
            <a:ext cx="9144000" cy="499894"/>
          </a:xfrm>
          <a:prstGeom prst="rect">
            <a:avLst/>
          </a:prstGeom>
          <a:solidFill>
            <a:srgbClr val="AC2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96" y="6381328"/>
            <a:ext cx="3608040" cy="365125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JIMS / Social media and businss / Abhimanyu S.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6288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CC0066"/>
                </a:solidFill>
              </a:rPr>
              <a:t>Social </a:t>
            </a:r>
            <a:r>
              <a:rPr lang="en-US" sz="4000" dirty="0" smtClean="0">
                <a:solidFill>
                  <a:srgbClr val="CC0066"/>
                </a:solidFill>
              </a:rPr>
              <a:t>media &amp; business adoption</a:t>
            </a:r>
            <a:endParaRPr lang="en-IN" sz="4000" dirty="0">
              <a:solidFill>
                <a:srgbClr val="CC0066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4942909"/>
            <a:ext cx="1204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The ones who discover and </a:t>
            </a:r>
            <a:r>
              <a:rPr lang="en-US" sz="1200" dirty="0" err="1" smtClean="0"/>
              <a:t>trendify</a:t>
            </a:r>
            <a:endParaRPr lang="en-IN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1933104" y="494116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The earliest adopters after discovery</a:t>
            </a:r>
            <a:endParaRPr lang="en-IN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185284" y="4953868"/>
            <a:ext cx="1204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Those who will ‘wait and see’ before adopting</a:t>
            </a:r>
            <a:endParaRPr lang="en-IN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4675995" y="4953868"/>
            <a:ext cx="1204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The last ones to adopt a new technology</a:t>
            </a:r>
            <a:endParaRPr lang="en-IN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228184" y="4949676"/>
            <a:ext cx="1204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Might never get around to adopting it</a:t>
            </a:r>
            <a:endParaRPr lang="en-IN" sz="1200" dirty="0"/>
          </a:p>
        </p:txBody>
      </p:sp>
    </p:spTree>
    <p:extLst>
      <p:ext uri="{BB962C8B-B14F-4D97-AF65-F5344CB8AC3E}">
        <p14:creationId xmlns="" xmlns:p14="http://schemas.microsoft.com/office/powerpoint/2010/main" val="397076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1450876"/>
            <a:ext cx="8784976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Marketing – The most obvious and common use of social media in business. Works because almost every brand has a section of target audience online today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HR – Great for identifying and engaging with talent directly. Also enables companies to showcase employee benefits and culture to outside world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Creative – Sharing enables art, copy and design teams to get new ideas, learn new things and experiment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Operations / Strategy – Sites like LinkedIn help in connecting with domain experts who can share valuable strategic insights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Business Development – B2B companies can use professional networking sites to connect with prospective clients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6358106"/>
            <a:ext cx="9144000" cy="499894"/>
          </a:xfrm>
          <a:prstGeom prst="rect">
            <a:avLst/>
          </a:prstGeom>
          <a:solidFill>
            <a:srgbClr val="AC2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96" y="6381328"/>
            <a:ext cx="3608040" cy="365125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JIMS / Social media and businss / Abhimanyu S.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6288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C0066"/>
                </a:solidFill>
              </a:rPr>
              <a:t>S</a:t>
            </a:r>
            <a:r>
              <a:rPr lang="en-US" sz="4000" dirty="0" smtClean="0">
                <a:solidFill>
                  <a:srgbClr val="CC0066"/>
                </a:solidFill>
              </a:rPr>
              <a:t>ocial media for business functions</a:t>
            </a:r>
            <a:endParaRPr lang="en-IN" sz="4000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366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1450876"/>
            <a:ext cx="8784976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Visibility – in the industry, among peers and team members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Reputation – Use of social media builds a </a:t>
            </a:r>
            <a:r>
              <a:rPr lang="en-US" sz="2400" dirty="0" err="1" smtClean="0"/>
              <a:t>CxO</a:t>
            </a:r>
            <a:r>
              <a:rPr lang="en-US" sz="2400" dirty="0" smtClean="0"/>
              <a:t> reputation as a progressive, fearless and confident leader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Approachability – For clients and team members, a </a:t>
            </a:r>
            <a:r>
              <a:rPr lang="en-US" sz="2400" dirty="0" err="1" smtClean="0"/>
              <a:t>CxO</a:t>
            </a:r>
            <a:r>
              <a:rPr lang="en-US" sz="2400" dirty="0" smtClean="0"/>
              <a:t> active on social media is a sign of an approachable and transparent company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Thought leadership – Needless to say, being active on social media will mean a lot of strong content, and that will </a:t>
            </a:r>
            <a:r>
              <a:rPr lang="en-US" sz="2400" dirty="0" err="1" smtClean="0"/>
              <a:t>recognise</a:t>
            </a:r>
            <a:r>
              <a:rPr lang="en-US" sz="2400" dirty="0" smtClean="0"/>
              <a:t> the </a:t>
            </a:r>
            <a:r>
              <a:rPr lang="en-US" sz="2400" dirty="0" err="1" smtClean="0"/>
              <a:t>CxO</a:t>
            </a:r>
            <a:r>
              <a:rPr lang="en-US" sz="2400" dirty="0" smtClean="0"/>
              <a:t> as a thought leader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Good for business – A leader who is seen positively on social media will help the business through his personal brand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6358106"/>
            <a:ext cx="9144000" cy="499894"/>
          </a:xfrm>
          <a:prstGeom prst="rect">
            <a:avLst/>
          </a:prstGeom>
          <a:solidFill>
            <a:srgbClr val="AC2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96" y="6381328"/>
            <a:ext cx="3608040" cy="365125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JIMS / Social media and businss / Abhimanyu S.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6288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CC0066"/>
                </a:solidFill>
              </a:rPr>
              <a:t>Social media for leadership</a:t>
            </a:r>
            <a:endParaRPr lang="en-IN" sz="4000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524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1450876"/>
            <a:ext cx="8784976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Facebook – Highest advertising revenue of all social media sites; </a:t>
            </a:r>
            <a:r>
              <a:rPr lang="en-US" sz="2400" dirty="0"/>
              <a:t>i</a:t>
            </a:r>
            <a:r>
              <a:rPr lang="en-US" sz="2400" dirty="0" smtClean="0"/>
              <a:t>deal for FMCG, lifestyle, apparel and luxury brands to build presence and advertise on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Twitter – Favorite rant corner for most consumers; micro blogging feature takes away the pressure to be compelling or grammatically correct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LinekdIn</a:t>
            </a:r>
            <a:r>
              <a:rPr lang="en-US" sz="2400" dirty="0" smtClean="0"/>
              <a:t> – Must for serious businesses and companies looking to mine data, manage knowledge or be ‘thought leaders’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Blog – Still in flavor for serious or lengthier communication; great for SEO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Pintrest</a:t>
            </a:r>
            <a:r>
              <a:rPr lang="en-US" sz="2400" dirty="0" smtClean="0"/>
              <a:t> – </a:t>
            </a:r>
            <a:r>
              <a:rPr lang="en-US" sz="2400" dirty="0"/>
              <a:t>I</a:t>
            </a:r>
            <a:r>
              <a:rPr lang="en-US" sz="2400" dirty="0" smtClean="0"/>
              <a:t>deal for a design, art and pre media agencies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6358106"/>
            <a:ext cx="9144000" cy="499894"/>
          </a:xfrm>
          <a:prstGeom prst="rect">
            <a:avLst/>
          </a:prstGeom>
          <a:solidFill>
            <a:srgbClr val="AC2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96" y="6381328"/>
            <a:ext cx="3608040" cy="365125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JIMS / Social media and businss / Abhimanyu S.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6288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CC0066"/>
                </a:solidFill>
              </a:rPr>
              <a:t>Top social networks for </a:t>
            </a:r>
            <a:r>
              <a:rPr lang="en-US" sz="4000" dirty="0" smtClean="0">
                <a:solidFill>
                  <a:srgbClr val="CC0066"/>
                </a:solidFill>
              </a:rPr>
              <a:t>business</a:t>
            </a:r>
            <a:endParaRPr lang="en-IN" sz="4000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252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1450876"/>
            <a:ext cx="8784976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Content is still the king – Even as text gives way to audio visual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Huge factor in </a:t>
            </a:r>
            <a:r>
              <a:rPr lang="en-US" sz="2400" dirty="0" err="1" smtClean="0"/>
              <a:t>searchability</a:t>
            </a:r>
            <a:r>
              <a:rPr lang="en-US" sz="2400" dirty="0" smtClean="0"/>
              <a:t> – A good, well marketed blog can save a lot of money otherwise paid to an SEO company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Data and knowledge management – through external and internal blogs, companies can create domain experts</a:t>
            </a:r>
            <a:r>
              <a:rPr lang="en-US" sz="2400" dirty="0"/>
              <a:t> </a:t>
            </a:r>
            <a:r>
              <a:rPr lang="en-US" sz="2400" dirty="0" smtClean="0"/>
              <a:t>and share knowledge with clients, peers and employees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Thought leadership – Again, a good blog with meaty content positions you as a leader in the domain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0" y="6358106"/>
            <a:ext cx="9144000" cy="499894"/>
          </a:xfrm>
          <a:prstGeom prst="rect">
            <a:avLst/>
          </a:prstGeom>
          <a:solidFill>
            <a:srgbClr val="AC2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96" y="6381328"/>
            <a:ext cx="3608040" cy="365125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JIMS / Social media and businss / Abhimanyu S.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6288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smtClean="0">
                <a:solidFill>
                  <a:srgbClr val="CC0066"/>
                </a:solidFill>
              </a:rPr>
              <a:t>Importance of blogs and content</a:t>
            </a:r>
            <a:endParaRPr lang="en-IN" sz="4000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73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358106"/>
            <a:ext cx="9144000" cy="499894"/>
          </a:xfrm>
          <a:prstGeom prst="rect">
            <a:avLst/>
          </a:prstGeom>
          <a:solidFill>
            <a:srgbClr val="AC2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96" y="6381328"/>
            <a:ext cx="3608040" cy="365125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JIMS / Social media and businss / Abhimanyu S.</a:t>
            </a:r>
            <a:endParaRPr lang="en-IN" dirty="0">
              <a:solidFill>
                <a:schemeClr val="bg1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70224"/>
            <a:ext cx="8080207" cy="3832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6288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CC0066"/>
                </a:solidFill>
              </a:rPr>
              <a:t>Social media </a:t>
            </a:r>
            <a:r>
              <a:rPr lang="en-US" sz="4000" dirty="0" smtClean="0">
                <a:solidFill>
                  <a:srgbClr val="CC0066"/>
                </a:solidFill>
              </a:rPr>
              <a:t>and ROI – is it real?</a:t>
            </a:r>
            <a:endParaRPr lang="en-IN" sz="4000" dirty="0">
              <a:solidFill>
                <a:srgbClr val="CC0066"/>
              </a:solidFill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66812" y="5771356"/>
            <a:ext cx="8784976" cy="53796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smtClean="0"/>
              <a:t>Only 19% of all marketers using social media are able to calculate ROI 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07504" y="1378868"/>
            <a:ext cx="8784976" cy="5379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sz="2200" dirty="0" smtClean="0"/>
              <a:t>What’s the ROI of your pants? Your phone? Your secretary?</a:t>
            </a:r>
          </a:p>
        </p:txBody>
      </p:sp>
    </p:spTree>
    <p:extLst>
      <p:ext uri="{BB962C8B-B14F-4D97-AF65-F5344CB8AC3E}">
        <p14:creationId xmlns="" xmlns:p14="http://schemas.microsoft.com/office/powerpoint/2010/main" val="101348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919</Words>
  <Application>Microsoft Office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Social media and businesses</vt:lpstr>
      <vt:lpstr>Table of contents</vt:lpstr>
      <vt:lpstr>Introduction to social media</vt:lpstr>
      <vt:lpstr>Social media &amp; business adoption</vt:lpstr>
      <vt:lpstr>Social media for business functions</vt:lpstr>
      <vt:lpstr>Social media for leadership</vt:lpstr>
      <vt:lpstr>Top social networks for business</vt:lpstr>
      <vt:lpstr>Importance of blogs and content</vt:lpstr>
      <vt:lpstr>Social media and ROI – is it real?</vt:lpstr>
      <vt:lpstr>Social media and ROI – how?</vt:lpstr>
      <vt:lpstr>Social media and ROI – examples</vt:lpstr>
      <vt:lpstr>Questions?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Abhimanyu</dc:creator>
  <cp:lastModifiedBy>Administrator</cp:lastModifiedBy>
  <cp:revision>30</cp:revision>
  <dcterms:created xsi:type="dcterms:W3CDTF">2013-02-14T10:47:12Z</dcterms:created>
  <dcterms:modified xsi:type="dcterms:W3CDTF">2013-02-27T06:13:25Z</dcterms:modified>
</cp:coreProperties>
</file>